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7" r:id="rId2"/>
    <p:sldId id="258" r:id="rId3"/>
    <p:sldId id="259" r:id="rId4"/>
    <p:sldId id="261" r:id="rId5"/>
    <p:sldId id="263" r:id="rId6"/>
    <p:sldId id="264" r:id="rId7"/>
    <p:sldId id="262" r:id="rId8"/>
    <p:sldId id="27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569"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206DF9-C3CA-4574-9CCE-D70718E511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206DF9-C3CA-4574-9CCE-D70718E511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206DF9-C3CA-4574-9CCE-D70718E5112A}"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206DF9-C3CA-4574-9CCE-D70718E5112A}" type="slidenum">
              <a:rPr lang="ru-RU" smtClean="0"/>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206DF9-C3CA-4574-9CCE-D70718E511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206DF9-C3CA-4574-9CCE-D70718E5112A}"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3206DF9-C3CA-4574-9CCE-D70718E511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206DF9-C3CA-4574-9CCE-D70718E511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3206DF9-C3CA-4574-9CCE-D70718E511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206DF9-C3CA-4574-9CCE-D70718E5112A}"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8EFFDDE-E2C4-496C-A493-42CA857BFB92}" type="datetimeFigureOut">
              <a:rPr lang="ru-RU" smtClean="0"/>
              <a:pPr/>
              <a:t>09.03.2022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206DF9-C3CA-4574-9CCE-D70718E5112A}"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8EFFDDE-E2C4-496C-A493-42CA857BFB92}" type="datetimeFigureOut">
              <a:rPr lang="ru-RU" smtClean="0"/>
              <a:pPr/>
              <a:t>09.03.2022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206DF9-C3CA-4574-9CCE-D70718E5112A}"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7833" y="2348880"/>
            <a:ext cx="7408333" cy="3672408"/>
          </a:xfrm>
        </p:spPr>
        <p:txBody>
          <a:bodyPr>
            <a:normAutofit/>
          </a:bodyPr>
          <a:lstStyle/>
          <a:p>
            <a:pPr marL="0" indent="0" algn="ctr">
              <a:spcBef>
                <a:spcPts val="0"/>
              </a:spcBef>
              <a:buNone/>
            </a:pPr>
            <a:r>
              <a:rPr lang="kk-KZ" sz="4400" b="1" dirty="0">
                <a:latin typeface="Times New Roman" pitchFamily="18" charset="0"/>
                <a:cs typeface="Times New Roman" pitchFamily="18" charset="0"/>
              </a:rPr>
              <a:t>«Балабақшада ойын технологиясын қолданудың маңыздылығы»</a:t>
            </a:r>
            <a:endParaRPr lang="ru-RU" sz="4400" dirty="0">
              <a:latin typeface="Times New Roman" pitchFamily="18" charset="0"/>
              <a:cs typeface="Times New Roman" pitchFamily="18" charset="0"/>
            </a:endParaRPr>
          </a:p>
          <a:p>
            <a:pPr marL="0" indent="0" algn="r">
              <a:buNone/>
            </a:pPr>
            <a:endParaRPr lang="kk-KZ" dirty="0">
              <a:latin typeface="Times New Roman" pitchFamily="18" charset="0"/>
              <a:cs typeface="Times New Roman" pitchFamily="18" charset="0"/>
            </a:endParaRPr>
          </a:p>
          <a:p>
            <a:pPr marL="0" indent="0" algn="r">
              <a:buNone/>
            </a:pPr>
            <a:endParaRPr lang="kk-KZ" dirty="0">
              <a:latin typeface="Times New Roman" pitchFamily="18" charset="0"/>
              <a:cs typeface="Times New Roman" pitchFamily="18" charset="0"/>
            </a:endParaRPr>
          </a:p>
          <a:p>
            <a:pPr marL="0" indent="0" algn="r">
              <a:buNone/>
            </a:pPr>
            <a:r>
              <a:rPr lang="kk-KZ" dirty="0">
                <a:latin typeface="Times New Roman" pitchFamily="18" charset="0"/>
                <a:cs typeface="Times New Roman" pitchFamily="18" charset="0"/>
              </a:rPr>
              <a:t>Дайындаған: Қасымжанова Мария Аманжоловна</a:t>
            </a:r>
            <a:endParaRPr lang="ru-RU" dirty="0">
              <a:latin typeface="Times New Roman" pitchFamily="18" charset="0"/>
              <a:cs typeface="Times New Roman" pitchFamily="18" charset="0"/>
            </a:endParaRPr>
          </a:p>
        </p:txBody>
      </p:sp>
      <p:sp>
        <p:nvSpPr>
          <p:cNvPr id="4" name="Заголовок 1"/>
          <p:cNvSpPr txBox="1">
            <a:spLocks/>
          </p:cNvSpPr>
          <p:nvPr/>
        </p:nvSpPr>
        <p:spPr>
          <a:xfrm>
            <a:off x="376514" y="332656"/>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dirty="0" err="1">
                <a:solidFill>
                  <a:schemeClr val="tx2"/>
                </a:solidFill>
                <a:latin typeface="Times New Roman" pitchFamily="18" charset="0"/>
                <a:cs typeface="Times New Roman" pitchFamily="18" charset="0"/>
              </a:rPr>
              <a:t>Ақмола облысы</a:t>
            </a:r>
            <a:r>
              <a:rPr lang="ru-RU" sz="2400" dirty="0">
                <a:solidFill>
                  <a:schemeClr val="tx2"/>
                </a:solidFill>
                <a:latin typeface="Times New Roman" pitchFamily="18" charset="0"/>
                <a:cs typeface="Times New Roman" pitchFamily="18" charset="0"/>
              </a:rPr>
              <a:t> </a:t>
            </a:r>
            <a:r>
              <a:rPr lang="ru-RU" sz="2400" dirty="0" err="1">
                <a:solidFill>
                  <a:schemeClr val="tx2"/>
                </a:solidFill>
                <a:latin typeface="Times New Roman" pitchFamily="18" charset="0"/>
                <a:cs typeface="Times New Roman" pitchFamily="18" charset="0"/>
              </a:rPr>
              <a:t>білім</a:t>
            </a:r>
            <a:r>
              <a:rPr lang="ru-RU" sz="2400" dirty="0">
                <a:solidFill>
                  <a:schemeClr val="tx2"/>
                </a:solidFill>
                <a:latin typeface="Times New Roman" pitchFamily="18" charset="0"/>
                <a:cs typeface="Times New Roman" pitchFamily="18" charset="0"/>
              </a:rPr>
              <a:t> </a:t>
            </a:r>
            <a:r>
              <a:rPr lang="ru-RU" sz="2400" dirty="0" err="1">
                <a:solidFill>
                  <a:schemeClr val="tx2"/>
                </a:solidFill>
                <a:latin typeface="Times New Roman" pitchFamily="18" charset="0"/>
                <a:cs typeface="Times New Roman" pitchFamily="18" charset="0"/>
              </a:rPr>
              <a:t>басқармасының </a:t>
            </a:r>
            <a:r>
              <a:rPr lang="ru-RU" sz="2400" dirty="0">
                <a:solidFill>
                  <a:schemeClr val="tx2"/>
                </a:solidFill>
                <a:latin typeface="Times New Roman" pitchFamily="18" charset="0"/>
                <a:cs typeface="Times New Roman" pitchFamily="18" charset="0"/>
              </a:rPr>
              <a:t>Целиноград </a:t>
            </a:r>
            <a:r>
              <a:rPr lang="ru-RU" sz="2400" dirty="0" err="1">
                <a:solidFill>
                  <a:schemeClr val="tx2"/>
                </a:solidFill>
                <a:latin typeface="Times New Roman" pitchFamily="18" charset="0"/>
                <a:cs typeface="Times New Roman" pitchFamily="18" charset="0"/>
              </a:rPr>
              <a:t>ауданы</a:t>
            </a:r>
            <a:r>
              <a:rPr lang="ru-RU" sz="2400" dirty="0">
                <a:solidFill>
                  <a:schemeClr val="tx2"/>
                </a:solidFill>
                <a:latin typeface="Times New Roman" pitchFamily="18" charset="0"/>
                <a:cs typeface="Times New Roman" pitchFamily="18" charset="0"/>
              </a:rPr>
              <a:t> </a:t>
            </a:r>
            <a:r>
              <a:rPr lang="ru-RU" sz="2400" dirty="0" err="1">
                <a:solidFill>
                  <a:schemeClr val="tx2"/>
                </a:solidFill>
                <a:latin typeface="Times New Roman" pitchFamily="18" charset="0"/>
                <a:cs typeface="Times New Roman" pitchFamily="18" charset="0"/>
              </a:rPr>
              <a:t>бойынша</a:t>
            </a:r>
            <a:r>
              <a:rPr lang="ru-RU" sz="2400" dirty="0">
                <a:solidFill>
                  <a:schemeClr val="tx2"/>
                </a:solidFill>
                <a:latin typeface="Times New Roman" pitchFamily="18" charset="0"/>
                <a:cs typeface="Times New Roman" pitchFamily="18" charset="0"/>
              </a:rPr>
              <a:t>  </a:t>
            </a:r>
            <a:r>
              <a:rPr lang="ru-RU" sz="2400" dirty="0" err="1">
                <a:solidFill>
                  <a:schemeClr val="tx2"/>
                </a:solidFill>
                <a:latin typeface="Times New Roman" pitchFamily="18" charset="0"/>
                <a:cs typeface="Times New Roman" pitchFamily="18" charset="0"/>
              </a:rPr>
              <a:t>білім</a:t>
            </a:r>
            <a:r>
              <a:rPr lang="ru-RU" sz="2400" dirty="0">
                <a:solidFill>
                  <a:schemeClr val="tx2"/>
                </a:solidFill>
                <a:latin typeface="Times New Roman" pitchFamily="18" charset="0"/>
                <a:cs typeface="Times New Roman" pitchFamily="18" charset="0"/>
              </a:rPr>
              <a:t> </a:t>
            </a:r>
            <a:r>
              <a:rPr lang="ru-RU" sz="2400" dirty="0" err="1">
                <a:solidFill>
                  <a:schemeClr val="tx2"/>
                </a:solidFill>
                <a:latin typeface="Times New Roman" pitchFamily="18" charset="0"/>
                <a:cs typeface="Times New Roman" pitchFamily="18" charset="0"/>
              </a:rPr>
              <a:t>бөлімінің жанындағы Қосшы </a:t>
            </a:r>
            <a:r>
              <a:rPr lang="ru-RU" sz="2400" dirty="0" err="1" smtClean="0">
                <a:solidFill>
                  <a:schemeClr val="tx2"/>
                </a:solidFill>
                <a:latin typeface="Times New Roman" pitchFamily="18" charset="0"/>
                <a:cs typeface="Times New Roman" pitchFamily="18" charset="0"/>
              </a:rPr>
              <a:t>қаласының </a:t>
            </a:r>
            <a:r>
              <a:rPr lang="ru-RU" sz="2400" dirty="0">
                <a:solidFill>
                  <a:schemeClr val="tx2"/>
                </a:solidFill>
                <a:latin typeface="Times New Roman" pitchFamily="18" charset="0"/>
                <a:cs typeface="Times New Roman" pitchFamily="18" charset="0"/>
              </a:rPr>
              <a:t>«Алтын </a:t>
            </a:r>
            <a:r>
              <a:rPr lang="ru-RU" sz="2400" dirty="0" err="1">
                <a:solidFill>
                  <a:schemeClr val="tx2"/>
                </a:solidFill>
                <a:latin typeface="Times New Roman" pitchFamily="18" charset="0"/>
                <a:cs typeface="Times New Roman" pitchFamily="18" charset="0"/>
              </a:rPr>
              <a:t>дән</a:t>
            </a:r>
            <a:r>
              <a:rPr lang="ru-RU" sz="2400" dirty="0">
                <a:solidFill>
                  <a:schemeClr val="tx2"/>
                </a:solidFill>
                <a:latin typeface="Times New Roman" pitchFamily="18" charset="0"/>
                <a:cs typeface="Times New Roman" pitchFamily="18" charset="0"/>
              </a:rPr>
              <a:t>» </a:t>
            </a:r>
            <a:r>
              <a:rPr lang="ru-RU" sz="2400" dirty="0" err="1">
                <a:solidFill>
                  <a:schemeClr val="tx2"/>
                </a:solidFill>
                <a:latin typeface="Times New Roman" pitchFamily="18" charset="0"/>
                <a:cs typeface="Times New Roman" pitchFamily="18" charset="0"/>
              </a:rPr>
              <a:t>балабақшасы </a:t>
            </a:r>
            <a:r>
              <a:rPr lang="ru-RU" sz="2400" dirty="0">
                <a:solidFill>
                  <a:schemeClr val="tx2"/>
                </a:solidFill>
                <a:latin typeface="Times New Roman" pitchFamily="18" charset="0"/>
                <a:cs typeface="Times New Roman" pitchFamily="18" charset="0"/>
              </a:rPr>
              <a:t>МКҚК </a:t>
            </a:r>
          </a:p>
        </p:txBody>
      </p:sp>
    </p:spTree>
    <p:extLst>
      <p:ext uri="{BB962C8B-B14F-4D97-AF65-F5344CB8AC3E}">
        <p14:creationId xmlns:p14="http://schemas.microsoft.com/office/powerpoint/2010/main" xmlns="" val="426529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484784"/>
            <a:ext cx="7408333" cy="465501"/>
          </a:xfrm>
        </p:spPr>
        <p:txBody>
          <a:bodyPr>
            <a:normAutofit/>
          </a:bodyPr>
          <a:lstStyle/>
          <a:p>
            <a:pPr marL="0" indent="0" algn="r">
              <a:buNone/>
            </a:pPr>
            <a:r>
              <a:rPr lang="kk-KZ" b="1" i="1" dirty="0"/>
              <a:t>В.А.Сухомлинский</a:t>
            </a:r>
            <a:endParaRPr lang="ru-RU" dirty="0"/>
          </a:p>
        </p:txBody>
      </p:sp>
      <p:sp>
        <p:nvSpPr>
          <p:cNvPr id="2" name="Заголовок 1"/>
          <p:cNvSpPr>
            <a:spLocks noGrp="1"/>
          </p:cNvSpPr>
          <p:nvPr>
            <p:ph type="title"/>
          </p:nvPr>
        </p:nvSpPr>
        <p:spPr/>
        <p:txBody>
          <a:bodyPr>
            <a:noAutofit/>
          </a:bodyPr>
          <a:lstStyle/>
          <a:p>
            <a:r>
              <a:rPr lang="kk-KZ" sz="2400" dirty="0">
                <a:solidFill>
                  <a:schemeClr val="tx2"/>
                </a:solidFill>
              </a:rPr>
              <a:t>«</a:t>
            </a:r>
            <a:r>
              <a:rPr lang="kk-KZ" sz="2400" dirty="0">
                <a:solidFill>
                  <a:schemeClr val="tx2"/>
                </a:solidFill>
                <a:latin typeface="Times New Roman" pitchFamily="18" charset="0"/>
                <a:cs typeface="Times New Roman" pitchFamily="18" charset="0"/>
              </a:rPr>
              <a:t>Ойын - баланың алдынан өмір есігін ашып, оның шығармашылық қабілетін дамытады, ойынсыз ақыл-ойдың қалыптасуы мүмкін емес»</a:t>
            </a:r>
            <a:endParaRPr lang="ru-RU" sz="2400" i="1" dirty="0">
              <a:solidFill>
                <a:schemeClr val="tx2"/>
              </a:solidFill>
              <a:latin typeface="Times New Roman" pitchFamily="18" charset="0"/>
              <a:cs typeface="Times New Roman" pitchFamily="18" charset="0"/>
            </a:endParaRPr>
          </a:p>
        </p:txBody>
      </p:sp>
      <p:pic>
        <p:nvPicPr>
          <p:cNvPr id="4" name="Picture 3" descr="C:\Users\User\Desktop\фото деньиш блоктары\IMG-20220209-WA00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773" y="2333286"/>
            <a:ext cx="7317636" cy="38320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64049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7912389" cy="5544616"/>
          </a:xfrm>
        </p:spPr>
        <p:txBody>
          <a:bodyPr>
            <a:normAutofit fontScale="85000" lnSpcReduction="10000"/>
          </a:bodyPr>
          <a:lstStyle/>
          <a:p>
            <a:pPr marL="0" indent="0" algn="ctr">
              <a:buNone/>
            </a:pPr>
            <a:r>
              <a:rPr lang="kk-KZ" sz="3000" b="1" u="sng" dirty="0">
                <a:effectLst>
                  <a:outerShdw blurRad="38100" dist="38100" dir="2700000" algn="tl">
                    <a:srgbClr val="000000">
                      <a:alpha val="43137"/>
                    </a:srgbClr>
                  </a:outerShdw>
                </a:effectLst>
                <a:latin typeface="Times New Roman" pitchFamily="18" charset="0"/>
                <a:cs typeface="Times New Roman" pitchFamily="18" charset="0"/>
              </a:rPr>
              <a:t>Мақсаты: </a:t>
            </a:r>
          </a:p>
          <a:p>
            <a:pPr marL="0" indent="0" algn="just">
              <a:buNone/>
            </a:pPr>
            <a:r>
              <a:rPr lang="kk-KZ" sz="3000" i="1" dirty="0">
                <a:latin typeface="Times New Roman" pitchFamily="18" charset="0"/>
                <a:cs typeface="Times New Roman" pitchFamily="18" charset="0"/>
              </a:rPr>
              <a:t>Баланы қызықтыра отырып білімді берік меңгерту; ойын түрлерін пайдалана отырып, балаларды өздігімен жұмыс істей білуге, ой белсенділігі мен тіл байлығын арттыра түсуге, түрлі дағды мен шеберлікті меңгертуге қол жеткізу. </a:t>
            </a:r>
          </a:p>
          <a:p>
            <a:pPr marL="0" indent="0" algn="ctr">
              <a:buNone/>
            </a:pPr>
            <a:r>
              <a:rPr lang="kk-KZ" sz="3000" b="1" u="sng" dirty="0">
                <a:effectLst>
                  <a:outerShdw blurRad="38100" dist="38100" dir="2700000" algn="tl">
                    <a:srgbClr val="000000">
                      <a:alpha val="43137"/>
                    </a:srgbClr>
                  </a:outerShdw>
                </a:effectLst>
                <a:latin typeface="Times New Roman" pitchFamily="18" charset="0"/>
                <a:cs typeface="Times New Roman" pitchFamily="18" charset="0"/>
              </a:rPr>
              <a:t>Міндеттері:</a:t>
            </a:r>
          </a:p>
          <a:p>
            <a:pPr marL="274320" marR="0" lvl="0" indent="-274320" algn="just"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kk-KZ" sz="3000" b="0" i="1" u="none" strike="noStrike" kern="1200" cap="none" spc="0" normalizeH="0" baseline="0" noProof="0" dirty="0">
                <a:ln>
                  <a:noFill/>
                </a:ln>
                <a:solidFill>
                  <a:srgbClr val="073E87"/>
                </a:solidFill>
                <a:effectLst/>
                <a:uLnTx/>
                <a:uFillTx/>
                <a:latin typeface="Times New Roman" pitchFamily="18" charset="0"/>
                <a:ea typeface="+mn-ea"/>
                <a:cs typeface="Times New Roman" pitchFamily="18" charset="0"/>
              </a:rPr>
              <a:t>1.Баланың ой - өрісін кеңейту,танымдық қабілеттерін, білімдерін қолдану, еңбек іс-әрекеттерін дамыту. </a:t>
            </a:r>
            <a:endParaRPr kumimoji="0" lang="ru-RU" sz="3000" b="0" i="1" u="none" strike="noStrike" kern="1200" cap="none" spc="0" normalizeH="0" baseline="0" noProof="0" dirty="0">
              <a:ln>
                <a:noFill/>
              </a:ln>
              <a:solidFill>
                <a:srgbClr val="073E87"/>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kk-KZ" sz="3000" b="0" i="1" u="none" strike="noStrike" kern="1200" cap="none" spc="0" normalizeH="0" baseline="0" noProof="0" dirty="0">
                <a:ln>
                  <a:noFill/>
                </a:ln>
                <a:solidFill>
                  <a:srgbClr val="073E87"/>
                </a:solidFill>
                <a:effectLst/>
                <a:uLnTx/>
                <a:uFillTx/>
                <a:latin typeface="Times New Roman" pitchFamily="18" charset="0"/>
                <a:ea typeface="+mn-ea"/>
                <a:cs typeface="Times New Roman" pitchFamily="18" charset="0"/>
              </a:rPr>
              <a:t>2.Өздігінен жұмыс жасау,ерік,адамгершілік қасиеттерін дамыту.</a:t>
            </a:r>
            <a:endParaRPr kumimoji="0" lang="ru-RU" sz="3000" b="0" i="1" u="none" strike="noStrike" kern="1200" cap="none" spc="0" normalizeH="0" baseline="0" noProof="0" dirty="0">
              <a:ln>
                <a:noFill/>
              </a:ln>
              <a:solidFill>
                <a:srgbClr val="073E87"/>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kk-KZ" sz="3000" b="0" i="1" u="none" strike="noStrike" kern="1200" cap="none" spc="0" normalizeH="0" baseline="0" noProof="0" dirty="0">
                <a:ln>
                  <a:noFill/>
                </a:ln>
                <a:solidFill>
                  <a:srgbClr val="073E87"/>
                </a:solidFill>
                <a:effectLst/>
                <a:uLnTx/>
                <a:uFillTx/>
                <a:latin typeface="Times New Roman" pitchFamily="18" charset="0"/>
                <a:ea typeface="+mn-ea"/>
                <a:cs typeface="Times New Roman" pitchFamily="18" charset="0"/>
              </a:rPr>
              <a:t>3.Есте сақтау,ойлау,салыстыру,қиялдау, дұрыс шешім қабылдау.</a:t>
            </a:r>
            <a:endParaRPr kumimoji="0" lang="ru-RU" sz="3000" b="0" i="1" u="none" strike="noStrike" kern="1200" cap="none" spc="0" normalizeH="0" baseline="0" noProof="0" dirty="0">
              <a:ln>
                <a:noFill/>
              </a:ln>
              <a:solidFill>
                <a:srgbClr val="073E87"/>
              </a:solidFill>
              <a:effectLst/>
              <a:uLnTx/>
              <a:uFillTx/>
              <a:latin typeface="Times New Roman" pitchFamily="18" charset="0"/>
              <a:ea typeface="+mn-ea"/>
              <a:cs typeface="Times New Roman" pitchFamily="18" charset="0"/>
            </a:endParaRPr>
          </a:p>
          <a:p>
            <a:pPr marL="0" indent="0" algn="just">
              <a:buNone/>
            </a:pPr>
            <a:endParaRPr lang="kk-KZ" sz="3000" i="1" dirty="0">
              <a:latin typeface="Times New Roman" pitchFamily="18" charset="0"/>
              <a:cs typeface="Times New Roman" pitchFamily="18" charset="0"/>
            </a:endParaRPr>
          </a:p>
          <a:p>
            <a:pPr marL="0" indent="0" algn="just">
              <a:buNone/>
            </a:pPr>
            <a:endParaRPr lang="ru-RU" i="1" dirty="0">
              <a:latin typeface="Times New Roman" pitchFamily="18" charset="0"/>
              <a:cs typeface="Times New Roman" pitchFamily="18" charset="0"/>
            </a:endParaRPr>
          </a:p>
          <a:p>
            <a:pPr marL="0" indent="0">
              <a:buNone/>
            </a:pPr>
            <a:endParaRPr lang="ru-RU" i="1" dirty="0"/>
          </a:p>
        </p:txBody>
      </p:sp>
    </p:spTree>
    <p:extLst>
      <p:ext uri="{BB962C8B-B14F-4D97-AF65-F5344CB8AC3E}">
        <p14:creationId xmlns:p14="http://schemas.microsoft.com/office/powerpoint/2010/main" xmlns="" val="260526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79512" y="317865"/>
            <a:ext cx="8309826" cy="5616624"/>
          </a:xfrm>
        </p:spPr>
        <p:txBody>
          <a:bodyPr>
            <a:noAutofit/>
          </a:bodyPr>
          <a:lstStyle/>
          <a:p>
            <a:pPr marL="0" indent="0" algn="just">
              <a:buNone/>
            </a:pPr>
            <a:r>
              <a:rPr lang="kk-KZ" sz="3000" dirty="0"/>
              <a:t>	</a:t>
            </a:r>
            <a:r>
              <a:rPr lang="kk-KZ" sz="3000" dirty="0">
                <a:solidFill>
                  <a:schemeClr val="accent1">
                    <a:lumMod val="50000"/>
                  </a:schemeClr>
                </a:solidFill>
              </a:rPr>
              <a:t> </a:t>
            </a:r>
            <a:r>
              <a:rPr lang="kk-KZ" sz="2000" b="1" dirty="0">
                <a:solidFill>
                  <a:srgbClr val="002060"/>
                </a:solidFill>
                <a:latin typeface="Times New Roman" pitchFamily="18" charset="0"/>
                <a:cs typeface="Times New Roman" pitchFamily="18" charset="0"/>
              </a:rPr>
              <a:t>Ойын технологиясы - бала өміріндегі тәрбиенің шешуші шарты. Бала өзін қоршаған ортаны, өмір сүріп отырған айналасындағы заттар мен құбылыстарды ойын арқылы түсініп, ұғынады. Дұрыс ұйымдастырылған ойын әрекеті балалардың өзара қарым-қатынасын дамытумен бірге мұқтаждықтарын қанағаттандыратын істерді жүзеге асыруға дағдыландырып,  пайдалы және өнімді әрекеттер жасауға баулиды. Ойын арқылы бала айналасындағы нәрседен өзіне қызықтысына ықыласы ауып, таңдап алады. Баланың бір ерекше қасиеті сөйлеуден еш жалықпайды. </a:t>
            </a:r>
          </a:p>
          <a:p>
            <a:pPr marL="0" indent="0" algn="just">
              <a:buNone/>
            </a:pPr>
            <a:r>
              <a:rPr lang="kk-KZ" sz="2000" b="1" dirty="0">
                <a:solidFill>
                  <a:schemeClr val="bg1"/>
                </a:solidFill>
                <a:latin typeface="Times New Roman" pitchFamily="18" charset="0"/>
                <a:cs typeface="Times New Roman" pitchFamily="18" charset="0"/>
              </a:rPr>
              <a:t>	</a:t>
            </a:r>
            <a:endParaRPr lang="ru-RU" sz="2000" b="1" dirty="0">
              <a:solidFill>
                <a:schemeClr val="bg1"/>
              </a:solidFill>
            </a:endParaRPr>
          </a:p>
        </p:txBody>
      </p:sp>
      <p:pic>
        <p:nvPicPr>
          <p:cNvPr id="4" name="Picture 2">
            <a:extLst>
              <a:ext uri="{FF2B5EF4-FFF2-40B4-BE49-F238E27FC236}">
                <a16:creationId xmlns:a16="http://schemas.microsoft.com/office/drawing/2014/main" xmlns="" id="{403D3936-AAB6-4584-AE73-5D376D7C6372}"/>
              </a:ext>
            </a:extLst>
          </p:cNvPr>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2339752" y="3413930"/>
            <a:ext cx="4663063" cy="31147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09279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332656"/>
            <a:ext cx="8093802" cy="5616624"/>
          </a:xfrm>
        </p:spPr>
        <p:txBody>
          <a:bodyPr>
            <a:noAutofit/>
          </a:bodyPr>
          <a:lstStyle/>
          <a:p>
            <a:pPr marL="0" indent="0" algn="just">
              <a:buNone/>
            </a:pPr>
            <a:r>
              <a:rPr lang="kk-KZ" sz="3000" dirty="0"/>
              <a:t>	</a:t>
            </a:r>
            <a:r>
              <a:rPr lang="kk-KZ" sz="2000" dirty="0">
                <a:solidFill>
                  <a:schemeClr val="bg1"/>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Ойын балалар үшін күрделі әрекет, ол білімді,ақылды ұйымдастыруды қажет етеді.Ал білімді бала қайдан алады? Оған бала ойын арқылы өзі үйренеді, үлкендер де үйретуге тиіс.Ойынның өз мақсаты, жоспары, арнайы заттары, т.б. көптеген ерекшеліктері болады.Ойын баланың негізгі іс-әрекетінің бір түрі. Мәселен, баланың зейінін қажет ететін әдейі ұйымдастырылған ойындар оның ақылын, дүниетанымын кеңейтеді, мінез-құлқын, ерік-жігерін қалыптастырады.	</a:t>
            </a:r>
            <a:endParaRPr lang="ru-RU" sz="2000" b="1" dirty="0">
              <a:solidFill>
                <a:srgbClr val="002060"/>
              </a:solidFill>
              <a:latin typeface="Times New Roman" pitchFamily="18" charset="0"/>
              <a:cs typeface="Times New Roman" pitchFamily="18" charset="0"/>
            </a:endParaRPr>
          </a:p>
        </p:txBody>
      </p:sp>
      <p:pic>
        <p:nvPicPr>
          <p:cNvPr id="4" name="Picture 3" descr="C:\Users\User\Desktop\фото деньиш блоктары\IMG-20220209-WA0078.jpg">
            <a:extLst>
              <a:ext uri="{FF2B5EF4-FFF2-40B4-BE49-F238E27FC236}">
                <a16:creationId xmlns:a16="http://schemas.microsoft.com/office/drawing/2014/main" xmlns="" id="{A2616F88-D241-4B68-B1C8-E73F77DB444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127323"/>
            <a:ext cx="5112568" cy="32339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35710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95536" y="404664"/>
            <a:ext cx="8259369" cy="5718855"/>
          </a:xfrm>
        </p:spPr>
        <p:txBody>
          <a:bodyPr>
            <a:noAutofit/>
          </a:bodyPr>
          <a:lstStyle/>
          <a:p>
            <a:pPr marL="0" indent="0" algn="just">
              <a:spcBef>
                <a:spcPts val="0"/>
              </a:spcBef>
              <a:buNone/>
            </a:pPr>
            <a:r>
              <a:rPr lang="kk-KZ" sz="3100" dirty="0">
                <a:latin typeface="Times New Roman" pitchFamily="18" charset="0"/>
                <a:cs typeface="Times New Roman" pitchFamily="18" charset="0"/>
              </a:rPr>
              <a:t>	</a:t>
            </a:r>
            <a:r>
              <a:rPr lang="kk-KZ" sz="2800" b="1" dirty="0">
                <a:solidFill>
                  <a:srgbClr val="002060"/>
                </a:solidFill>
                <a:latin typeface="Times New Roman" pitchFamily="18" charset="0"/>
                <a:cs typeface="Times New Roman" pitchFamily="18" charset="0"/>
              </a:rPr>
              <a:t>Ойын барысында бала ойын ережесін бұзбауға, заттың атын немесе қасиетін есінде сақтап қалуға үйренеді,ойынға қызыға отырып зейінін, қиялын дамытады.Ойындарды үнемі пайдалану арқылы балалардың ауызша есептеуге,  логикалық ой-жүйелерін жетілдіруге бағыттап отырған дұрыс.</a:t>
            </a:r>
          </a:p>
          <a:p>
            <a:pPr marL="0" indent="0" algn="just">
              <a:spcBef>
                <a:spcPts val="0"/>
              </a:spcBef>
              <a:buNone/>
            </a:pPr>
            <a:r>
              <a:rPr lang="kk-KZ" sz="2800" b="1" dirty="0">
                <a:solidFill>
                  <a:srgbClr val="002060"/>
                </a:solidFill>
                <a:latin typeface="Times New Roman" pitchFamily="18" charset="0"/>
                <a:cs typeface="Times New Roman" pitchFamily="18" charset="0"/>
              </a:rPr>
              <a:t>Мысалы: «Қай қолымда?», «Қанша тұяқ?» «Неше жапырақ?». Баланың қызығушылығын тудыру мақсатында өз тәжірибемде  ойындарды түрлендіріп отырамын. Ондағы мақсат беріліп отырған білім материалын берік меңгерту.</a:t>
            </a:r>
            <a:r>
              <a:rPr lang="kk-KZ" sz="3100" dirty="0">
                <a:solidFill>
                  <a:schemeClr val="bg1"/>
                </a:solidFill>
                <a:latin typeface="Times New Roman" pitchFamily="18" charset="0"/>
                <a:cs typeface="Times New Roman" pitchFamily="18" charset="0"/>
              </a:rPr>
              <a:t>олып табылады.</a:t>
            </a:r>
            <a:endParaRPr lang="ru-RU" sz="3100" dirty="0">
              <a:solidFill>
                <a:schemeClr val="bg1"/>
              </a:solidFill>
              <a:latin typeface="Times New Roman" pitchFamily="18" charset="0"/>
              <a:cs typeface="Times New Roman" pitchFamily="18" charset="0"/>
            </a:endParaRPr>
          </a:p>
          <a:p>
            <a:pPr marL="0" indent="0" algn="just">
              <a:buNone/>
            </a:pPr>
            <a:endParaRPr lang="kk-KZ" sz="3100" dirty="0">
              <a:solidFill>
                <a:schemeClr val="bg1"/>
              </a:solidFill>
              <a:latin typeface="Times New Roman" pitchFamily="18" charset="0"/>
              <a:cs typeface="Times New Roman" pitchFamily="18" charset="0"/>
            </a:endParaRPr>
          </a:p>
          <a:p>
            <a:pPr marL="0" indent="0" algn="just">
              <a:buNone/>
            </a:pPr>
            <a:r>
              <a:rPr lang="kk-KZ" sz="3100" dirty="0">
                <a:solidFill>
                  <a:schemeClr val="bg1"/>
                </a:solidFill>
                <a:latin typeface="Times New Roman" pitchFamily="18" charset="0"/>
                <a:cs typeface="Times New Roman" pitchFamily="18" charset="0"/>
              </a:rPr>
              <a:t>	</a:t>
            </a:r>
            <a:endParaRPr lang="ru-RU" sz="31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5710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type="body" sz="half" idx="2"/>
          </p:nvPr>
        </p:nvSpPr>
        <p:spPr>
          <a:xfrm>
            <a:off x="4580897" y="476672"/>
            <a:ext cx="4223320" cy="5339348"/>
          </a:xfrm>
        </p:spPr>
        <p:txBody>
          <a:bodyPr>
            <a:normAutofit fontScale="77500" lnSpcReduction="20000"/>
          </a:bodyPr>
          <a:lstStyle/>
          <a:p>
            <a:pPr marL="0" indent="0">
              <a:buNone/>
            </a:pPr>
            <a:r>
              <a:rPr lang="ru-RU" sz="2800" dirty="0">
                <a:solidFill>
                  <a:schemeClr val="bg1"/>
                </a:solidFill>
                <a:latin typeface="Times New Roman" pitchFamily="18" charset="0"/>
                <a:cs typeface="Times New Roman" pitchFamily="18" charset="0"/>
              </a:rPr>
              <a:t> </a:t>
            </a:r>
            <a:r>
              <a:rPr lang="kk-KZ" sz="2800" dirty="0">
                <a:solidFill>
                  <a:srgbClr val="002060"/>
                </a:solidFill>
                <a:latin typeface="Times New Roman" pitchFamily="18" charset="0"/>
                <a:cs typeface="Times New Roman" pitchFamily="18" charset="0"/>
              </a:rPr>
              <a:t>Қорыта келе, ойын технологиясы – баланы жан-жақты дамытып қана қоймай, өзін қоршаған әлеуметтік құбылыстың қыр-сырын түсінуіне әсер етеді. Үлкендер үшін еңбек қандай болса, балалар үшін ойын да сондай қажеттілік болып саналады.</a:t>
            </a:r>
            <a:endParaRPr lang="ru-RU" sz="2800" dirty="0">
              <a:solidFill>
                <a:srgbClr val="002060"/>
              </a:solidFill>
              <a:latin typeface="Times New Roman" pitchFamily="18" charset="0"/>
              <a:cs typeface="Times New Roman" pitchFamily="18" charset="0"/>
            </a:endParaRPr>
          </a:p>
          <a:p>
            <a:pPr marL="0" indent="0">
              <a:buNone/>
            </a:pPr>
            <a:r>
              <a:rPr lang="kk-KZ" sz="2800" dirty="0">
                <a:solidFill>
                  <a:srgbClr val="002060"/>
                </a:solidFill>
                <a:latin typeface="Times New Roman" pitchFamily="18" charset="0"/>
                <a:cs typeface="Times New Roman" pitchFamily="18" charset="0"/>
              </a:rPr>
              <a:t>    Ойын балалар үшін оқу да, еңбек те. Ойын айналадағы дүниені танудың тәсілі.Сонымен қатар , ойын балаларға өмірде кездесетін қиыншылықтарды жеңу жолын үйретіп қана қоймайды,олардың ұйымдастырушылық қабілеттерін де қалыптастырады.</a:t>
            </a:r>
            <a:endParaRPr lang="ru-RU" sz="2800" dirty="0">
              <a:solidFill>
                <a:srgbClr val="002060"/>
              </a:solidFill>
              <a:latin typeface="Times New Roman" pitchFamily="18" charset="0"/>
              <a:cs typeface="Times New Roman" pitchFamily="18" charset="0"/>
            </a:endParaRPr>
          </a:p>
          <a:p>
            <a:pPr marL="0" indent="0">
              <a:buNone/>
            </a:pPr>
            <a:endParaRPr lang="ru-RU" dirty="0"/>
          </a:p>
        </p:txBody>
      </p:sp>
      <p:sp>
        <p:nvSpPr>
          <p:cNvPr id="7" name="Рисунок 6"/>
          <p:cNvSpPr>
            <a:spLocks noGrp="1"/>
          </p:cNvSpPr>
          <p:nvPr>
            <p:ph type="pic" idx="1"/>
          </p:nvPr>
        </p:nvSpPr>
        <p:spPr/>
      </p:sp>
      <p:pic>
        <p:nvPicPr>
          <p:cNvPr id="5" name="Picture 5"/>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1215239" y="2440512"/>
            <a:ext cx="3347865" cy="250069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xmlns="" id="{BA9807E8-E988-4F8A-9AD7-2ECE7A33D20B}"/>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l="52820" t="59124" r="5548" b="5774"/>
          <a:stretch/>
        </p:blipFill>
        <p:spPr bwMode="auto">
          <a:xfrm>
            <a:off x="205795" y="4659529"/>
            <a:ext cx="3424549" cy="216552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464095" y="260648"/>
            <a:ext cx="3315603" cy="246153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041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86DD76-8456-41C8-B63D-F430389BCD63}"/>
              </a:ext>
            </a:extLst>
          </p:cNvPr>
          <p:cNvSpPr txBox="1"/>
          <p:nvPr/>
        </p:nvSpPr>
        <p:spPr>
          <a:xfrm>
            <a:off x="2267744" y="2276872"/>
            <a:ext cx="4739182" cy="1446550"/>
          </a:xfrm>
          <a:prstGeom prst="rect">
            <a:avLst/>
          </a:prstGeom>
          <a:noFill/>
        </p:spPr>
        <p:txBody>
          <a:bodyPr wrap="none" rtlCol="0">
            <a:spAutoFit/>
          </a:bodyPr>
          <a:lstStyle/>
          <a:p>
            <a:pPr algn="ctr"/>
            <a:r>
              <a:rPr lang="kk-KZ"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Назарларыңызға </a:t>
            </a:r>
          </a:p>
          <a:p>
            <a:pPr algn="ctr"/>
            <a:r>
              <a:rPr lang="kk-KZ"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рақмет!!</a:t>
            </a:r>
            <a:endParaRPr lang="ru-RU"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0125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94</TotalTime>
  <Words>188</Words>
  <Application>Microsoft Office PowerPoint</Application>
  <PresentationFormat>Экран (4:3)</PresentationFormat>
  <Paragraphs>25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Волна</vt:lpstr>
      <vt:lpstr>Слайд 1</vt:lpstr>
      <vt:lpstr>«Ойын - баланың алдынан өмір есігін ашып, оның шығармашылық қабілетін дамытады, ойынсыз ақыл-ойдың қалыптасуы мүмкін емес»</vt:lpstr>
      <vt:lpstr>Слайд 3</vt:lpstr>
      <vt:lpstr>Слайд 4</vt:lpstr>
      <vt:lpstr>Слайд 5</vt:lpstr>
      <vt:lpstr>Слайд 6</vt:lpstr>
      <vt:lpstr>Слайд 7</vt:lpstr>
      <vt:lpstr>Слайд 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SPecialiST</dc:creator>
  <cp:lastModifiedBy>PC-PC</cp:lastModifiedBy>
  <cp:revision>14</cp:revision>
  <dcterms:created xsi:type="dcterms:W3CDTF">2022-03-09T08:57:15Z</dcterms:created>
  <dcterms:modified xsi:type="dcterms:W3CDTF">2022-03-09T12:18:35Z</dcterms:modified>
</cp:coreProperties>
</file>